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22"/>
  </p:notesMasterIdLst>
  <p:handoutMasterIdLst>
    <p:handoutMasterId r:id="rId23"/>
  </p:handoutMasterIdLst>
  <p:sldIdLst>
    <p:sldId id="289" r:id="rId3"/>
    <p:sldId id="290" r:id="rId4"/>
    <p:sldId id="291" r:id="rId5"/>
    <p:sldId id="292" r:id="rId6"/>
    <p:sldId id="272" r:id="rId7"/>
    <p:sldId id="293" r:id="rId8"/>
    <p:sldId id="275" r:id="rId9"/>
    <p:sldId id="276" r:id="rId10"/>
    <p:sldId id="277" r:id="rId11"/>
    <p:sldId id="278" r:id="rId12"/>
    <p:sldId id="279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7/17/2022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r">
              <a:defRPr sz="1200"/>
            </a:lvl1pPr>
          </a:lstStyle>
          <a:p>
            <a:fld id="{B39D1455-9077-44DC-9FCA-83AA708F62B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r">
              <a:defRPr sz="1200"/>
            </a:lvl1pPr>
          </a:lstStyle>
          <a:p>
            <a:r>
              <a:rPr lang="en-US"/>
              <a:t>7/17/2022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4" tIns="48327" rIns="96654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4" tIns="48327" rIns="96654" bIns="4832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r">
              <a:defRPr sz="1200"/>
            </a:lvl1pPr>
          </a:lstStyle>
          <a:p>
            <a:fld id="{F5094810-6AAA-4331-B0D6-3F5CCFD959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FA7BA7-7ACF-419B-ABDA-66CDBF15C2B1}" type="slidenum">
              <a:rPr lang="en-US"/>
              <a:pPr/>
              <a:t>9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30186F-8FED-B214-9A75-40FC6D62F99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7/17/2022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1D0507-4A6E-522F-FC51-33DBD781D22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19093-7266-42AA-8533-AFB4F96106B4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61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19093-7266-42AA-8533-AFB4F96106B4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962965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19093-7266-42AA-8533-AFB4F96106B4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74049"/>
      </p:ext>
    </p:extLst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90E649-5ABF-431A-B30C-79E615BFEBFF}" type="datetime2">
              <a:rPr lang="en-US" smtClean="0"/>
              <a:pPr/>
              <a:t>Saturday, July 16, 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1EAE0D9-BD68-46B2-A394-28AF66A5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99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AFC605-8E83-4E12-BDE9-8E696B7661E3}" type="datetime2">
              <a:rPr lang="en-US" smtClean="0"/>
              <a:pPr/>
              <a:t>Saturday, July 16, 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AE0D9-BD68-46B2-A394-28AF66A5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18581"/>
      </p:ext>
    </p:extLst>
  </p:cSld>
  <p:clrMapOvr>
    <a:masterClrMapping/>
  </p:clrMapOvr>
  <p:transition spd="slow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3D4B1-08E7-4681-A3D1-9C16DF1AC0F7}" type="datetime2">
              <a:rPr lang="en-US" smtClean="0"/>
              <a:pPr/>
              <a:t>Saturday, July 16, 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D1EAE0D9-BD68-46B2-A394-28AF66A5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735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FC2529-859E-4338-88DE-7E1916094DFD}" type="datetime2">
              <a:rPr lang="en-US" smtClean="0"/>
              <a:pPr/>
              <a:t>Saturday, July 16, 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AE0D9-BD68-46B2-A394-28AF66A5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60510"/>
      </p:ext>
    </p:extLst>
  </p:cSld>
  <p:clrMapOvr>
    <a:masterClrMapping/>
  </p:clrMapOvr>
  <p:transition spd="slow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F6A213-1325-46EE-9E7C-8A76952E8ABB}" type="datetime2">
              <a:rPr lang="en-US" smtClean="0"/>
              <a:pPr/>
              <a:t>Saturday, July 16, 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AE0D9-BD68-46B2-A394-28AF66A5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63017"/>
      </p:ext>
    </p:extLst>
  </p:cSld>
  <p:clrMapOvr>
    <a:masterClrMapping/>
  </p:clrMapOvr>
  <p:transition spd="slow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22BC08-BD9B-4042-97FB-A9FB14E0D17D}" type="datetime2">
              <a:rPr lang="en-US" smtClean="0"/>
              <a:pPr/>
              <a:t>Saturday, July 16, 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AE0D9-BD68-46B2-A394-28AF66A5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83993"/>
      </p:ext>
    </p:extLst>
  </p:cSld>
  <p:clrMapOvr>
    <a:masterClrMapping/>
  </p:clrMapOvr>
  <p:transition spd="slow"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13152D-A829-4750-8659-B5E1ED1C684C}" type="datetime2">
              <a:rPr lang="en-US" smtClean="0"/>
              <a:pPr/>
              <a:t>Saturday, July 16,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AE0D9-BD68-46B2-A394-28AF66A5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91114"/>
      </p:ext>
    </p:extLst>
  </p:cSld>
  <p:clrMapOvr>
    <a:masterClrMapping/>
  </p:clrMapOvr>
  <p:transition spd="slow"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AC0E3C-6D78-414E-BA39-E42C217D7200}" type="datetime2">
              <a:rPr lang="en-US" smtClean="0"/>
              <a:pPr/>
              <a:t>Saturday, July 16, 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AE0D9-BD68-46B2-A394-28AF66A5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78461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19093-7266-42AA-8533-AFB4F96106B4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237840"/>
      </p:ext>
    </p:extLst>
  </p:cSld>
  <p:clrMapOvr>
    <a:masterClrMapping/>
  </p:clrMapOvr>
  <p:transition spd="slow"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DDF20A-C59F-4B3B-8C7F-73AA6359368F}" type="datetime2">
              <a:rPr lang="en-US" smtClean="0"/>
              <a:pPr/>
              <a:t>Saturday, July 16, 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D1EAE0D9-BD68-46B2-A394-28AF66A5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894718"/>
      </p:ext>
    </p:extLst>
  </p:cSld>
  <p:clrMapOvr>
    <a:masterClrMapping/>
  </p:clrMapOvr>
  <p:transition spd="slow"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011B5D-7E9B-4F5B-A31A-17A7CAE3DBA1}" type="datetime2">
              <a:rPr lang="en-US" smtClean="0"/>
              <a:pPr/>
              <a:t>Saturday, July 16, 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AE0D9-BD68-46B2-A394-28AF66A5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2397"/>
      </p:ext>
    </p:extLst>
  </p:cSld>
  <p:clrMapOvr>
    <a:masterClrMapping/>
  </p:clrMapOvr>
  <p:transition spd="slow"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E7E089-341A-44DD-AF69-D33B6B8C84EE}" type="datetime2">
              <a:rPr lang="en-US" smtClean="0"/>
              <a:pPr/>
              <a:t>Saturday, July 16, 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AE0D9-BD68-46B2-A394-28AF66A5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63918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19093-7266-42AA-8533-AFB4F96106B4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6652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19093-7266-42AA-8533-AFB4F96106B4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33936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19093-7266-42AA-8533-AFB4F96106B4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44662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19093-7266-42AA-8533-AFB4F96106B4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87063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19093-7266-42AA-8533-AFB4F96106B4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98821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19093-7266-42AA-8533-AFB4F96106B4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31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19093-7266-42AA-8533-AFB4F96106B4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269319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C19093-7266-42AA-8533-AFB4F96106B4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404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fade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9A46118-6483-4388-A960-3CB0F3890F27}" type="datetime2">
              <a:rPr lang="en-US" smtClean="0"/>
              <a:pPr/>
              <a:t>Saturday, July 16,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1EAE0D9-BD68-46B2-A394-28AF66A5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9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fade thruBlk="1"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337" y="4402667"/>
            <a:ext cx="5762563" cy="646331"/>
          </a:xfrm>
        </p:spPr>
        <p:txBody>
          <a:bodyPr>
            <a:spAutoFit/>
          </a:bodyPr>
          <a:lstStyle/>
          <a:p>
            <a:r>
              <a:rPr lang="en-US" sz="3200" b="1" baseline="0" dirty="0">
                <a:solidFill>
                  <a:schemeClr val="tx1"/>
                </a:solidFill>
              </a:rPr>
              <a:t>– </a:t>
            </a:r>
            <a:r>
              <a:rPr lang="en-US" sz="3600" b="1" baseline="0" dirty="0">
                <a:solidFill>
                  <a:schemeClr val="tx1"/>
                </a:solidFill>
              </a:rPr>
              <a:t>A Study of Ephesians 4:1-6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79195"/>
            <a:ext cx="8229600" cy="1523494"/>
          </a:xfrm>
        </p:spPr>
        <p:txBody>
          <a:bodyPr>
            <a:spAutoFit/>
          </a:bodyPr>
          <a:lstStyle/>
          <a:p>
            <a:r>
              <a:rPr lang="en-US" sz="6600" b="1" baseline="0" dirty="0">
                <a:solidFill>
                  <a:schemeClr val="bg1"/>
                </a:solidFill>
              </a:rPr>
              <a:t>Unity</a:t>
            </a:r>
            <a:br>
              <a:rPr lang="en-US" sz="2400" b="1" baseline="0" dirty="0">
                <a:solidFill>
                  <a:schemeClr val="bg1"/>
                </a:solidFill>
              </a:rPr>
            </a:br>
            <a:r>
              <a:rPr lang="en-US" sz="2400" b="1" baseline="0" dirty="0">
                <a:solidFill>
                  <a:schemeClr val="bg1"/>
                </a:solidFill>
              </a:rPr>
              <a:t>(Part 2)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EAE0D9-BD68-46B2-A394-28AF66A536B0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388947"/>
            <a:ext cx="8610600" cy="754053"/>
          </a:xfrm>
          <a:noFill/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The </a:t>
            </a:r>
            <a:r>
              <a:rPr lang="en-US" b="1" dirty="0">
                <a:solidFill>
                  <a:schemeClr val="tx1"/>
                </a:solidFill>
              </a:rPr>
              <a:t>Platform</a:t>
            </a:r>
            <a:r>
              <a:rPr lang="en-US" sz="4000" b="1" dirty="0">
                <a:solidFill>
                  <a:schemeClr val="tx1"/>
                </a:solidFill>
              </a:rPr>
              <a:t> Of Unity. Ephesians 4:4-6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600200"/>
            <a:ext cx="8686800" cy="5067300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600" b="1" dirty="0">
                <a:solidFill>
                  <a:srgbClr val="FF0000"/>
                </a:solidFill>
              </a:rPr>
              <a:t>ONE SPIRIT … cf. 1 Corinthians 2:9-13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600" i="1" dirty="0"/>
              <a:t>“</a:t>
            </a:r>
            <a:r>
              <a:rPr lang="en-US" sz="3600" b="1" i="1" dirty="0"/>
              <a:t>The Holy Spirit of promise</a:t>
            </a:r>
            <a:r>
              <a:rPr lang="en-US" sz="3600" i="1" dirty="0"/>
              <a:t>” </a:t>
            </a:r>
            <a:r>
              <a:rPr lang="en-US" sz="3600" dirty="0"/>
              <a:t>Ephesians 1:13-14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By whom both Jew and Gentile have access to the Father. Ephesians 2:18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By whom the </a:t>
            </a:r>
            <a:r>
              <a:rPr lang="en-US" sz="3200" i="1" dirty="0"/>
              <a:t>“</a:t>
            </a:r>
            <a:r>
              <a:rPr lang="en-US" sz="3200" b="1" i="1" dirty="0"/>
              <a:t>mystery of Christ</a:t>
            </a:r>
            <a:r>
              <a:rPr lang="en-US" sz="3200" i="1" dirty="0"/>
              <a:t>” </a:t>
            </a:r>
            <a:r>
              <a:rPr lang="en-US" sz="3200" dirty="0"/>
              <a:t>was revealed to the apostles and prophets. Ephesians 3:5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Through whom God strengthens with might the inner man. Ephesians 3:16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As the One whose</a:t>
            </a:r>
            <a:r>
              <a:rPr lang="en-US" sz="3200" i="1" dirty="0"/>
              <a:t> “</a:t>
            </a:r>
            <a:r>
              <a:rPr lang="en-US" sz="3200" b="1" i="1" dirty="0"/>
              <a:t>unity</a:t>
            </a:r>
            <a:r>
              <a:rPr lang="en-US" sz="3200" i="1" dirty="0"/>
              <a:t>” </a:t>
            </a:r>
            <a:r>
              <a:rPr lang="en-US" sz="3200" dirty="0"/>
              <a:t>is to be maintained in the bond of peace. Ephesians 4:3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4025" y="1524000"/>
            <a:ext cx="8382000" cy="4588949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3600" b="1" dirty="0">
                <a:solidFill>
                  <a:srgbClr val="FF0000"/>
                </a:solidFill>
              </a:rPr>
              <a:t>ONE HOPE OF YOUR CALLING … Colossians 1:5; Hebrews 6:19; Titus 1:2</a:t>
            </a:r>
          </a:p>
          <a:p>
            <a:pPr>
              <a:lnSpc>
                <a:spcPct val="90000"/>
              </a:lnSpc>
              <a:buNone/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>
                <a:effectLst/>
              </a:rPr>
              <a:t>Hope is defined as </a:t>
            </a:r>
            <a:r>
              <a:rPr lang="en-US" sz="3200" i="1" dirty="0"/>
              <a:t>“desire with expectation of obtaining what is desired.”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Acts 23:6; 24:15; cf. 1 Corinthians 15:19-23; Philippians 3:10-11,20-21</a:t>
            </a:r>
            <a:endParaRPr lang="en-US" sz="3200" b="1" dirty="0"/>
          </a:p>
          <a:p>
            <a:pPr>
              <a:lnSpc>
                <a:spcPct val="90000"/>
              </a:lnSpc>
              <a:buNone/>
            </a:pPr>
            <a:endParaRPr lang="en-US" sz="3200" b="1" dirty="0"/>
          </a:p>
          <a:p>
            <a:pPr>
              <a:lnSpc>
                <a:spcPct val="90000"/>
              </a:lnSpc>
              <a:buNone/>
            </a:pPr>
            <a:r>
              <a:rPr lang="en-US" sz="3200" b="1" dirty="0"/>
              <a:t>Power of HOPE: Romans 8:24-25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6C5DC8B0-18BA-7933-C281-FD2A9A1418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4650" y="388947"/>
            <a:ext cx="8540750" cy="754053"/>
          </a:xfrm>
          <a:noFill/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The </a:t>
            </a:r>
            <a:r>
              <a:rPr lang="en-US" b="1" dirty="0">
                <a:solidFill>
                  <a:schemeClr val="tx1"/>
                </a:solidFill>
              </a:rPr>
              <a:t>Platform</a:t>
            </a:r>
            <a:r>
              <a:rPr lang="en-US" sz="4000" b="1" dirty="0">
                <a:solidFill>
                  <a:schemeClr val="tx1"/>
                </a:solidFill>
              </a:rPr>
              <a:t> Of Unity. Ephesians 4:4-6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63585"/>
            <a:ext cx="7772400" cy="754053"/>
          </a:xfrm>
          <a:noFill/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</a:rPr>
              <a:t>What Is Our Hope?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58200" cy="4844403"/>
          </a:xfrm>
        </p:spPr>
        <p:txBody>
          <a:bodyPr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en-US" sz="3200" dirty="0">
                <a:effectLst/>
              </a:rPr>
              <a:t>Appearing of the glory of Christ.</a:t>
            </a:r>
            <a:br>
              <a:rPr lang="en-US" sz="3200" dirty="0">
                <a:effectLst/>
              </a:rPr>
            </a:br>
            <a:r>
              <a:rPr lang="en-US" sz="3200" b="1" dirty="0"/>
              <a:t>Titus 2:13; Acts 1:11; 1 Thessalonians 4:16</a:t>
            </a:r>
          </a:p>
          <a:p>
            <a:pPr marL="609600" indent="-609600">
              <a:lnSpc>
                <a:spcPct val="90000"/>
              </a:lnSpc>
            </a:pPr>
            <a:r>
              <a:rPr lang="en-US" sz="3200" dirty="0">
                <a:effectLst/>
              </a:rPr>
              <a:t>Raised by the power of Christ.</a:t>
            </a:r>
            <a:br>
              <a:rPr lang="en-US" sz="3200" dirty="0">
                <a:effectLst/>
              </a:rPr>
            </a:br>
            <a:r>
              <a:rPr lang="en-US" sz="3200" b="1" dirty="0"/>
              <a:t>1 Thessalonians 4:16; John 5:28f</a:t>
            </a:r>
          </a:p>
          <a:p>
            <a:pPr marL="609600" indent="-609600">
              <a:lnSpc>
                <a:spcPct val="90000"/>
              </a:lnSpc>
            </a:pPr>
            <a:r>
              <a:rPr lang="en-US" sz="3200" dirty="0">
                <a:effectLst/>
              </a:rPr>
              <a:t>United with the person of Christ.</a:t>
            </a:r>
            <a:br>
              <a:rPr lang="en-US" sz="3200" dirty="0">
                <a:effectLst/>
              </a:rPr>
            </a:br>
            <a:r>
              <a:rPr lang="en-US" sz="3200" b="1" dirty="0"/>
              <a:t>1 Thessalonians 4:17; Philippians 1:23</a:t>
            </a:r>
          </a:p>
          <a:p>
            <a:pPr marL="609600" indent="-609600">
              <a:lnSpc>
                <a:spcPct val="90000"/>
              </a:lnSpc>
            </a:pPr>
            <a:r>
              <a:rPr lang="en-US" sz="3200" dirty="0">
                <a:effectLst/>
              </a:rPr>
              <a:t>Conformed to the image of Christ. </a:t>
            </a:r>
            <a:r>
              <a:rPr lang="en-US" sz="3200" b="1" dirty="0"/>
              <a:t>1 John 3:2; </a:t>
            </a:r>
            <a:br>
              <a:rPr lang="en-US" sz="3200" b="1" dirty="0"/>
            </a:br>
            <a:r>
              <a:rPr lang="en-US" sz="3200" b="1" dirty="0"/>
              <a:t>1 Corinthians 15:49; Philippians 3:20-21</a:t>
            </a:r>
          </a:p>
          <a:p>
            <a:pPr marL="609600" indent="-609600">
              <a:lnSpc>
                <a:spcPct val="90000"/>
              </a:lnSpc>
            </a:pPr>
            <a:r>
              <a:rPr lang="en-US" sz="3200" dirty="0">
                <a:effectLst/>
              </a:rPr>
              <a:t>Eternity in the presence of Christ.</a:t>
            </a:r>
            <a:br>
              <a:rPr lang="en-US" sz="3200" dirty="0">
                <a:effectLst/>
              </a:rPr>
            </a:br>
            <a:r>
              <a:rPr lang="en-US" sz="3200" b="1" dirty="0"/>
              <a:t>1 Thessalonians 4:17; John 14:3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388947"/>
            <a:ext cx="8458200" cy="754053"/>
          </a:xfrm>
          <a:noFill/>
        </p:spPr>
        <p:txBody>
          <a:bodyPr>
            <a:spAutoFit/>
          </a:bodyPr>
          <a:lstStyle/>
          <a:p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The Platform Of Unity. Ephesians 4:4-6</a:t>
            </a: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85750" y="1524000"/>
            <a:ext cx="8572500" cy="3960058"/>
          </a:xfrm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3600" b="1" dirty="0">
                <a:solidFill>
                  <a:srgbClr val="FF0000"/>
                </a:solidFill>
              </a:rPr>
              <a:t>ONE LORD …</a:t>
            </a:r>
          </a:p>
          <a:p>
            <a:pPr marL="624078" indent="-514350"/>
            <a:r>
              <a:rPr lang="en-US" sz="3200" dirty="0"/>
              <a:t>Jesus of Nazareth. 1 Corinthians 8:5-6</a:t>
            </a:r>
          </a:p>
          <a:p>
            <a:pPr marL="624078" indent="-514350"/>
            <a:r>
              <a:rPr lang="en-US" sz="3200" dirty="0"/>
              <a:t>Whom God has made </a:t>
            </a:r>
            <a:r>
              <a:rPr lang="en-US" sz="3200" i="1" dirty="0"/>
              <a:t>“both Lord and Christ.”</a:t>
            </a:r>
            <a:br>
              <a:rPr lang="en-US" sz="3200" i="1" dirty="0"/>
            </a:br>
            <a:r>
              <a:rPr lang="en-US" sz="3200" dirty="0"/>
              <a:t> Acts 2:36; 10:36, 43</a:t>
            </a:r>
          </a:p>
          <a:p>
            <a:pPr marL="109728" indent="0">
              <a:buNone/>
            </a:pPr>
            <a:endParaRPr lang="en-US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Authority. Matthew 28:18; 17:1-5</a:t>
            </a:r>
          </a:p>
          <a:p>
            <a:pPr marL="914400" lvl="1" indent="-514350"/>
            <a:r>
              <a:rPr lang="en-US" sz="3200" dirty="0"/>
              <a:t>No man spoke with such authority. Matthew 7:29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388947"/>
            <a:ext cx="8458200" cy="754053"/>
          </a:xfrm>
          <a:noFill/>
        </p:spPr>
        <p:txBody>
          <a:bodyPr>
            <a:spAutoFit/>
          </a:bodyPr>
          <a:lstStyle/>
          <a:p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The Platform Of Unity. Ephesians 4:4-6</a:t>
            </a: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229600" cy="5401479"/>
          </a:xfrm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3200" b="1" dirty="0">
                <a:solidFill>
                  <a:srgbClr val="FF0000"/>
                </a:solidFill>
              </a:rPr>
              <a:t>ONE FAITH … cf. 1 Corinthians 1:10; 4:17</a:t>
            </a:r>
          </a:p>
          <a:p>
            <a:r>
              <a:rPr lang="en-US" sz="3200" dirty="0"/>
              <a:t>This the body of truth, </a:t>
            </a:r>
            <a:r>
              <a:rPr lang="en-US" sz="3200" i="1" dirty="0"/>
              <a:t>“</a:t>
            </a:r>
            <a:r>
              <a:rPr lang="en-US" sz="3200" b="1" i="1" u="sng" dirty="0"/>
              <a:t>the faith</a:t>
            </a:r>
            <a:r>
              <a:rPr lang="en-US" sz="3200" i="1" dirty="0"/>
              <a:t>,” </a:t>
            </a:r>
            <a:r>
              <a:rPr lang="en-US" sz="3200" dirty="0"/>
              <a:t>which Jude says was </a:t>
            </a:r>
            <a:r>
              <a:rPr lang="en-US" sz="3200" i="1" dirty="0"/>
              <a:t>“</a:t>
            </a:r>
            <a:r>
              <a:rPr lang="en-US" sz="3200" b="1" i="1" u="sng" dirty="0"/>
              <a:t>once for all delivered to the saints</a:t>
            </a:r>
            <a:r>
              <a:rPr lang="en-US" sz="3200" i="1" dirty="0"/>
              <a:t>”</a:t>
            </a:r>
            <a:r>
              <a:rPr lang="en-US" sz="3200" b="1" dirty="0"/>
              <a:t> Jude 3</a:t>
            </a:r>
          </a:p>
          <a:p>
            <a:pPr marL="514350" indent="-514350">
              <a:buNone/>
            </a:pPr>
            <a:r>
              <a:rPr lang="en-US" sz="3200" dirty="0"/>
              <a:t>	The gospel. Galatians 1</a:t>
            </a:r>
          </a:p>
          <a:p>
            <a:pPr marL="514350" indent="-514350">
              <a:buNone/>
            </a:pPr>
            <a:r>
              <a:rPr lang="en-US" sz="3200" dirty="0"/>
              <a:t>	The doctrine. Acts 13; 2 John 9</a:t>
            </a:r>
          </a:p>
          <a:p>
            <a:r>
              <a:rPr lang="en-US" sz="3200" dirty="0"/>
              <a:t>It is that </a:t>
            </a:r>
            <a:r>
              <a:rPr lang="en-US" sz="3200" i="1" dirty="0"/>
              <a:t>“</a:t>
            </a:r>
            <a:r>
              <a:rPr lang="en-US" sz="3200" b="1" i="1" u="sng" dirty="0"/>
              <a:t>pattern of sound words</a:t>
            </a:r>
            <a:r>
              <a:rPr lang="en-US" sz="3200" i="1" dirty="0"/>
              <a:t>” </a:t>
            </a:r>
            <a:r>
              <a:rPr lang="en-US" sz="3200" dirty="0"/>
              <a:t>which Paul taught Timothy (2 Timothy 1:13), and which he was to commit to faithful men (2 Timothy 2:2).</a:t>
            </a:r>
          </a:p>
          <a:p>
            <a:r>
              <a:rPr lang="en-US" sz="3200" dirty="0"/>
              <a:t>We find this </a:t>
            </a:r>
            <a:r>
              <a:rPr lang="en-US" sz="3200" i="1" dirty="0"/>
              <a:t>“</a:t>
            </a:r>
            <a:r>
              <a:rPr lang="en-US" sz="3200" b="1" i="1" dirty="0"/>
              <a:t>pattern of sound words</a:t>
            </a:r>
            <a:r>
              <a:rPr lang="en-US" sz="3200" i="1" dirty="0"/>
              <a:t>” </a:t>
            </a:r>
            <a:r>
              <a:rPr lang="en-US" sz="3200" dirty="0"/>
              <a:t>in the pages of the New Testament.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34975" y="377835"/>
            <a:ext cx="8540750" cy="754053"/>
          </a:xfrm>
          <a:noFill/>
        </p:spPr>
        <p:txBody>
          <a:bodyPr>
            <a:spAutoFit/>
          </a:bodyPr>
          <a:lstStyle/>
          <a:p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The Platform Of Unity. Ephesians 4:4-6</a:t>
            </a: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417638"/>
            <a:ext cx="8845550" cy="4899803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600" b="1" dirty="0">
                <a:solidFill>
                  <a:srgbClr val="FF0000"/>
                </a:solidFill>
              </a:rPr>
              <a:t>ONE BAPTISM …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This is the baptism …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Commanded by Jesus. Matthew 28:18-20; </a:t>
            </a:r>
            <a:br>
              <a:rPr lang="en-US" sz="3200" dirty="0"/>
            </a:br>
            <a:r>
              <a:rPr lang="en-US" sz="3200" dirty="0"/>
              <a:t>Mark 16:15-16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Preached and commanded by His apostles. Acts 2:38; 10:48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By which those who submit to are added to the Lord’s body, the church. Acts 2:42,47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The baptism in which a penitent believer is immersed in water for the remission of sins. Acts 2:38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552308" y="214973"/>
            <a:ext cx="403860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800" b="1" dirty="0">
                <a:latin typeface="+mj-lt"/>
                <a:cs typeface="Arial" charset="0"/>
              </a:rPr>
              <a:t>Bible Baptisms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831066" y="1419219"/>
            <a:ext cx="7473950" cy="401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Char char="•"/>
              <a:tabLst>
                <a:tab pos="346075" algn="l"/>
              </a:tabLst>
            </a:pPr>
            <a:r>
              <a:rPr lang="en-US" sz="3200" dirty="0">
                <a:latin typeface="+mn-lt"/>
                <a:cs typeface="Arial" charset="0"/>
              </a:rPr>
              <a:t>Baptized into Moses. 1 Corinthians 10:2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Char char="•"/>
              <a:tabLst>
                <a:tab pos="346075" algn="l"/>
              </a:tabLst>
            </a:pPr>
            <a:r>
              <a:rPr lang="en-US" sz="3200" dirty="0">
                <a:latin typeface="+mn-lt"/>
                <a:cs typeface="Arial" charset="0"/>
              </a:rPr>
              <a:t>Baptism of John. Mark 1:4; Acts 19:3-4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Char char="•"/>
              <a:tabLst>
                <a:tab pos="346075" algn="l"/>
              </a:tabLst>
            </a:pPr>
            <a:r>
              <a:rPr lang="en-US" sz="3200" dirty="0">
                <a:latin typeface="+mn-lt"/>
                <a:cs typeface="Arial" charset="0"/>
              </a:rPr>
              <a:t>Baptism of the Holy Spirit. Matthew 3:11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Char char="•"/>
              <a:tabLst>
                <a:tab pos="346075" algn="l"/>
              </a:tabLst>
            </a:pPr>
            <a:r>
              <a:rPr lang="en-US" sz="3200" dirty="0">
                <a:latin typeface="+mn-lt"/>
                <a:cs typeface="Arial" charset="0"/>
              </a:rPr>
              <a:t>Baptism of fire. Matthew 3:11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Char char="•"/>
              <a:tabLst>
                <a:tab pos="346075" algn="l"/>
              </a:tabLst>
            </a:pPr>
            <a:r>
              <a:rPr lang="en-US" sz="3200" dirty="0">
                <a:latin typeface="+mn-lt"/>
                <a:cs typeface="Arial" charset="0"/>
              </a:rPr>
              <a:t>Baptism of suffering. Matthew 20:22-23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Char char="•"/>
              <a:tabLst>
                <a:tab pos="346075" algn="l"/>
              </a:tabLst>
            </a:pPr>
            <a:r>
              <a:rPr lang="en-US" sz="3200" dirty="0">
                <a:latin typeface="+mn-lt"/>
                <a:cs typeface="Arial" charset="0"/>
              </a:rPr>
              <a:t>Baptism for the dead. 1 Cor</a:t>
            </a:r>
            <a:r>
              <a:rPr lang="en-US" sz="3200" dirty="0">
                <a:cs typeface="Arial" charset="0"/>
              </a:rPr>
              <a:t>inthians </a:t>
            </a:r>
            <a:r>
              <a:rPr lang="en-US" sz="3200" dirty="0">
                <a:latin typeface="+mn-lt"/>
                <a:cs typeface="Arial" charset="0"/>
              </a:rPr>
              <a:t>15:29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Char char="•"/>
              <a:tabLst>
                <a:tab pos="346075" algn="l"/>
              </a:tabLst>
            </a:pPr>
            <a:r>
              <a:rPr lang="en-US" sz="3200" dirty="0">
                <a:latin typeface="+mn-lt"/>
                <a:cs typeface="Arial" charset="0"/>
              </a:rPr>
              <a:t>Baptism in the name of the Lord Jesus. Acts 19:5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8610600" y="6477000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latin typeface="Franklin Gothic Medium" pitchFamily="34" charset="0"/>
                <a:cs typeface="Arial" charset="0"/>
              </a:rPr>
              <a:t>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bapti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5772" y="2286000"/>
            <a:ext cx="2560320" cy="1806835"/>
          </a:xfrm>
          <a:prstGeom prst="rect">
            <a:avLst/>
          </a:prstGeom>
          <a:noFill/>
          <a:effectLst>
            <a:outerShdw dist="35921" dir="2700000" algn="ctr" rotWithShape="0">
              <a:srgbClr val="000000"/>
            </a:outerShdw>
          </a:effectLst>
        </p:spPr>
      </p:pic>
      <p:sp>
        <p:nvSpPr>
          <p:cNvPr id="26627" name="WordArt 3"/>
          <p:cNvSpPr>
            <a:spLocks noChangeArrowheads="1" noChangeShapeType="1" noTextEdit="1"/>
          </p:cNvSpPr>
          <p:nvPr/>
        </p:nvSpPr>
        <p:spPr bwMode="auto">
          <a:xfrm rot="5400000">
            <a:off x="-1585912" y="3109912"/>
            <a:ext cx="4572000" cy="63817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i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EE794"/>
                </a:solidFill>
                <a:effectLst>
                  <a:outerShdw dist="35921" dir="2700000" algn="ctr" rotWithShape="0">
                    <a:srgbClr val="990000">
                      <a:alpha val="80000"/>
                    </a:srgbClr>
                  </a:outerShdw>
                </a:effectLst>
                <a:latin typeface="Arial Black"/>
              </a:rPr>
              <a:t>SINNER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657600" y="0"/>
            <a:ext cx="5486400" cy="670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buFontTx/>
              <a:buChar char="•"/>
            </a:pPr>
            <a:endParaRPr lang="en-US" sz="10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  <a:p>
            <a:pPr eaLnBrk="1" hangingPunct="1">
              <a:buFontTx/>
              <a:buChar char="•"/>
            </a:pPr>
            <a:r>
              <a:rPr lang="en-US" sz="2800" b="1" dirty="0">
                <a:latin typeface="Arial Narrow" panose="020B0606020202030204" pitchFamily="34" charset="0"/>
              </a:rPr>
              <a:t>Salvation.</a:t>
            </a:r>
            <a:r>
              <a:rPr lang="en-US" sz="2800" b="1" dirty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en-US" sz="2800" b="1" dirty="0">
                <a:solidFill>
                  <a:srgbClr val="FFCC00"/>
                </a:solidFill>
                <a:latin typeface="Arial Narrow" panose="020B0606020202030204" pitchFamily="34" charset="0"/>
              </a:rPr>
              <a:t>Mark 16:16</a:t>
            </a:r>
          </a:p>
          <a:p>
            <a:pPr eaLnBrk="1" hangingPunct="1">
              <a:buFontTx/>
              <a:buChar char="•"/>
            </a:pPr>
            <a:r>
              <a:rPr lang="en-US" sz="2800" b="1" dirty="0">
                <a:latin typeface="Arial Narrow" panose="020B0606020202030204" pitchFamily="34" charset="0"/>
              </a:rPr>
              <a:t>Remission of sins. </a:t>
            </a:r>
            <a:r>
              <a:rPr lang="en-US" sz="2800" b="1" dirty="0">
                <a:solidFill>
                  <a:srgbClr val="FFCC00"/>
                </a:solidFill>
                <a:latin typeface="Arial Narrow" panose="020B0606020202030204" pitchFamily="34" charset="0"/>
              </a:rPr>
              <a:t>Acts 2:38</a:t>
            </a:r>
          </a:p>
          <a:p>
            <a:pPr eaLnBrk="1" hangingPunct="1">
              <a:buFontTx/>
              <a:buChar char="•"/>
            </a:pPr>
            <a:r>
              <a:rPr lang="en-US" sz="2800" b="1" dirty="0">
                <a:latin typeface="Arial Narrow" panose="020B0606020202030204" pitchFamily="34" charset="0"/>
              </a:rPr>
              <a:t>Washing.</a:t>
            </a:r>
            <a:r>
              <a:rPr lang="en-US" sz="2800" b="1" dirty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en-US" sz="2800" b="1" dirty="0">
                <a:solidFill>
                  <a:srgbClr val="FFCC00"/>
                </a:solidFill>
                <a:latin typeface="Arial Narrow" panose="020B0606020202030204" pitchFamily="34" charset="0"/>
              </a:rPr>
              <a:t>Acts 22:16</a:t>
            </a:r>
          </a:p>
          <a:p>
            <a:pPr eaLnBrk="1" hangingPunct="1">
              <a:buFontTx/>
              <a:buChar char="•"/>
            </a:pPr>
            <a:r>
              <a:rPr lang="en-US" sz="2800" b="1" dirty="0">
                <a:latin typeface="Arial Narrow" panose="020B0606020202030204" pitchFamily="34" charset="0"/>
              </a:rPr>
              <a:t>Calling on Lord. </a:t>
            </a:r>
            <a:r>
              <a:rPr lang="en-US" sz="2800" b="1" dirty="0">
                <a:solidFill>
                  <a:srgbClr val="FFCC00"/>
                </a:solidFill>
                <a:latin typeface="Arial Narrow" panose="020B0606020202030204" pitchFamily="34" charset="0"/>
              </a:rPr>
              <a:t>Acts 22:16</a:t>
            </a:r>
          </a:p>
          <a:p>
            <a:pPr eaLnBrk="1" hangingPunct="1">
              <a:buFontTx/>
              <a:buChar char="•"/>
            </a:pPr>
            <a:r>
              <a:rPr lang="en-US" sz="2800" b="1" dirty="0">
                <a:latin typeface="Arial Narrow" panose="020B0606020202030204" pitchFamily="34" charset="0"/>
              </a:rPr>
              <a:t>Christ’s death. </a:t>
            </a:r>
            <a:r>
              <a:rPr lang="en-US" sz="2800" b="1" dirty="0">
                <a:solidFill>
                  <a:srgbClr val="FFCC00"/>
                </a:solidFill>
                <a:latin typeface="Arial Narrow" panose="020B0606020202030204" pitchFamily="34" charset="0"/>
              </a:rPr>
              <a:t>Romans 6:3</a:t>
            </a:r>
          </a:p>
          <a:p>
            <a:pPr eaLnBrk="1" hangingPunct="1">
              <a:buFontTx/>
              <a:buChar char="•"/>
            </a:pPr>
            <a:r>
              <a:rPr lang="en-US" sz="2800" b="1" dirty="0">
                <a:latin typeface="Arial Narrow" panose="020B0606020202030204" pitchFamily="34" charset="0"/>
              </a:rPr>
              <a:t>Putting off sin. </a:t>
            </a:r>
            <a:r>
              <a:rPr lang="en-US" sz="2800" b="1" dirty="0">
                <a:solidFill>
                  <a:srgbClr val="FFCC00"/>
                </a:solidFill>
                <a:latin typeface="Arial Narrow" panose="020B0606020202030204" pitchFamily="34" charset="0"/>
              </a:rPr>
              <a:t>Romans 6:4</a:t>
            </a:r>
          </a:p>
          <a:p>
            <a:pPr eaLnBrk="1" hangingPunct="1">
              <a:buFontTx/>
              <a:buChar char="•"/>
            </a:pPr>
            <a:r>
              <a:rPr lang="en-US" sz="2800" b="1" dirty="0">
                <a:latin typeface="Arial Narrow" panose="020B0606020202030204" pitchFamily="34" charset="0"/>
              </a:rPr>
              <a:t>New creature. </a:t>
            </a:r>
            <a:r>
              <a:rPr lang="en-US" sz="2800" b="1" dirty="0">
                <a:solidFill>
                  <a:srgbClr val="FFCC00"/>
                </a:solidFill>
                <a:latin typeface="Arial Narrow" panose="020B0606020202030204" pitchFamily="34" charset="0"/>
              </a:rPr>
              <a:t>2 Corinthians 5:17</a:t>
            </a:r>
          </a:p>
          <a:p>
            <a:pPr eaLnBrk="1" hangingPunct="1">
              <a:buFontTx/>
              <a:buChar char="•"/>
            </a:pPr>
            <a:r>
              <a:rPr lang="en-US" sz="2800" b="1" dirty="0">
                <a:latin typeface="Arial Narrow" panose="020B0606020202030204" pitchFamily="34" charset="0"/>
              </a:rPr>
              <a:t>In Christ. </a:t>
            </a:r>
            <a:r>
              <a:rPr lang="en-US" sz="2800" b="1" dirty="0">
                <a:solidFill>
                  <a:srgbClr val="FFCC00"/>
                </a:solidFill>
                <a:latin typeface="Arial Narrow" panose="020B0606020202030204" pitchFamily="34" charset="0"/>
              </a:rPr>
              <a:t>Galatians 3:27</a:t>
            </a:r>
          </a:p>
          <a:p>
            <a:pPr eaLnBrk="1" hangingPunct="1">
              <a:buFontTx/>
              <a:buChar char="•"/>
            </a:pPr>
            <a:r>
              <a:rPr lang="en-US" sz="2800" b="1" dirty="0">
                <a:latin typeface="Arial Narrow" panose="020B0606020202030204" pitchFamily="34" charset="0"/>
              </a:rPr>
              <a:t>Cleansing.</a:t>
            </a:r>
            <a:r>
              <a:rPr lang="en-US" sz="2800" b="1" dirty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en-US" sz="2800" b="1" dirty="0">
                <a:solidFill>
                  <a:srgbClr val="FFCC00"/>
                </a:solidFill>
                <a:latin typeface="Arial Narrow" panose="020B0606020202030204" pitchFamily="34" charset="0"/>
              </a:rPr>
              <a:t>Ephesians 5:26</a:t>
            </a:r>
          </a:p>
          <a:p>
            <a:pPr eaLnBrk="1" hangingPunct="1">
              <a:buFontTx/>
              <a:buChar char="•"/>
            </a:pPr>
            <a:r>
              <a:rPr lang="en-US" sz="2800" b="1" dirty="0">
                <a:latin typeface="Arial Narrow" panose="020B0606020202030204" pitchFamily="34" charset="0"/>
              </a:rPr>
              <a:t>Sanctification.</a:t>
            </a:r>
            <a:r>
              <a:rPr lang="en-US" sz="2800" b="1" dirty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en-US" sz="2800" b="1" dirty="0">
                <a:solidFill>
                  <a:srgbClr val="FFCC00"/>
                </a:solidFill>
                <a:latin typeface="Arial Narrow" panose="020B0606020202030204" pitchFamily="34" charset="0"/>
              </a:rPr>
              <a:t>Ephesians 5:26</a:t>
            </a:r>
          </a:p>
          <a:p>
            <a:pPr eaLnBrk="1" hangingPunct="1">
              <a:buFontTx/>
              <a:buChar char="•"/>
            </a:pPr>
            <a:r>
              <a:rPr lang="en-US" sz="2800" b="1" dirty="0">
                <a:latin typeface="Arial Narrow" panose="020B0606020202030204" pitchFamily="34" charset="0"/>
              </a:rPr>
              <a:t>Kingdom.</a:t>
            </a:r>
            <a:r>
              <a:rPr lang="en-US" sz="2800" b="1" dirty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en-US" sz="2800" b="1" dirty="0">
                <a:solidFill>
                  <a:srgbClr val="FFCC00"/>
                </a:solidFill>
                <a:latin typeface="Arial Narrow" panose="020B0606020202030204" pitchFamily="34" charset="0"/>
              </a:rPr>
              <a:t>John 3:5</a:t>
            </a:r>
          </a:p>
          <a:p>
            <a:pPr eaLnBrk="1" hangingPunct="1">
              <a:buFontTx/>
              <a:buChar char="•"/>
            </a:pPr>
            <a:r>
              <a:rPr lang="en-US" sz="2800" b="1" dirty="0">
                <a:latin typeface="Arial Narrow" panose="020B0606020202030204" pitchFamily="34" charset="0"/>
              </a:rPr>
              <a:t>Promise.</a:t>
            </a:r>
            <a:r>
              <a:rPr lang="en-US" sz="2800" b="1" dirty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en-US" sz="2800" b="1" dirty="0">
                <a:solidFill>
                  <a:srgbClr val="FFCC00"/>
                </a:solidFill>
                <a:latin typeface="Arial Narrow" panose="020B0606020202030204" pitchFamily="34" charset="0"/>
              </a:rPr>
              <a:t>Acts 2:38-39</a:t>
            </a:r>
          </a:p>
          <a:p>
            <a:pPr eaLnBrk="1" hangingPunct="1">
              <a:buFontTx/>
              <a:buChar char="•"/>
            </a:pPr>
            <a:r>
              <a:rPr lang="en-US" sz="2800" b="1" dirty="0">
                <a:latin typeface="Arial Narrow" panose="020B0606020202030204" pitchFamily="34" charset="0"/>
              </a:rPr>
              <a:t>Body of Christ. </a:t>
            </a:r>
            <a:r>
              <a:rPr lang="en-US" sz="2800" b="1" dirty="0">
                <a:solidFill>
                  <a:srgbClr val="FFCC00"/>
                </a:solidFill>
                <a:latin typeface="Arial Narrow" panose="020B0606020202030204" pitchFamily="34" charset="0"/>
              </a:rPr>
              <a:t>1 Corinthians 12:13</a:t>
            </a:r>
          </a:p>
          <a:p>
            <a:pPr eaLnBrk="1" hangingPunct="1">
              <a:buFontTx/>
              <a:buChar char="•"/>
            </a:pPr>
            <a:r>
              <a:rPr lang="en-US" sz="2800" b="1" dirty="0">
                <a:latin typeface="Arial Narrow" panose="020B0606020202030204" pitchFamily="34" charset="0"/>
              </a:rPr>
              <a:t>Wearing name. </a:t>
            </a:r>
            <a:r>
              <a:rPr lang="en-US" sz="2800" b="1" dirty="0">
                <a:solidFill>
                  <a:srgbClr val="FFCC00"/>
                </a:solidFill>
                <a:latin typeface="Arial Narrow" panose="020B0606020202030204" pitchFamily="34" charset="0"/>
              </a:rPr>
              <a:t>1 Corinthians 1:13</a:t>
            </a:r>
          </a:p>
          <a:p>
            <a:pPr eaLnBrk="1" hangingPunct="1">
              <a:buFontTx/>
              <a:buChar char="•"/>
            </a:pPr>
            <a:r>
              <a:rPr lang="en-US" sz="2800" b="1" dirty="0">
                <a:latin typeface="Arial Narrow" panose="020B0606020202030204" pitchFamily="34" charset="0"/>
              </a:rPr>
              <a:t>All spiritual blessings. </a:t>
            </a:r>
            <a:r>
              <a:rPr lang="en-US" sz="2800" b="1" dirty="0">
                <a:solidFill>
                  <a:srgbClr val="FFCC00"/>
                </a:solidFill>
                <a:latin typeface="Arial Narrow" panose="020B0606020202030204" pitchFamily="34" charset="0"/>
              </a:rPr>
              <a:t>Ephesians 1:3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46075" y="160347"/>
            <a:ext cx="8458200" cy="754053"/>
          </a:xfrm>
          <a:noFill/>
        </p:spPr>
        <p:txBody>
          <a:bodyPr>
            <a:spAutoFit/>
          </a:bodyPr>
          <a:lstStyle/>
          <a:p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The Platform Of Unity. Ephesians 4:4-6</a:t>
            </a: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371600"/>
            <a:ext cx="8610600" cy="5287601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>
                <a:solidFill>
                  <a:srgbClr val="FF0000"/>
                </a:solidFill>
              </a:rPr>
              <a:t>ONE GOD AND FATHER …</a:t>
            </a:r>
            <a:endParaRPr lang="en-US" sz="3200" b="1" dirty="0"/>
          </a:p>
          <a:p>
            <a:pPr>
              <a:lnSpc>
                <a:spcPct val="90000"/>
              </a:lnSpc>
            </a:pPr>
            <a:r>
              <a:rPr lang="en-US" sz="3200" dirty="0"/>
              <a:t>The Father – Who together with the Son and Holy Spirit, makes up the “Godhead”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Note that Paul emphasizes both:</a:t>
            </a:r>
          </a:p>
          <a:p>
            <a:pPr marL="850392" lvl="1" indent="-457200">
              <a:lnSpc>
                <a:spcPct val="90000"/>
              </a:lnSpc>
            </a:pPr>
            <a:r>
              <a:rPr lang="en-US" sz="3200" dirty="0"/>
              <a:t>His personality </a:t>
            </a:r>
            <a:r>
              <a:rPr lang="en-US" sz="3200" b="1" i="1" dirty="0"/>
              <a:t>(</a:t>
            </a:r>
            <a:r>
              <a:rPr lang="en-US" sz="3200" i="1" dirty="0"/>
              <a:t>“</a:t>
            </a:r>
            <a:r>
              <a:rPr lang="en-US" sz="3200" b="1" i="1" dirty="0"/>
              <a:t>Father of all</a:t>
            </a:r>
            <a:r>
              <a:rPr lang="en-US" sz="3200" i="1" dirty="0"/>
              <a:t>”</a:t>
            </a:r>
            <a:r>
              <a:rPr lang="en-US" sz="3200" b="1" i="1" dirty="0"/>
              <a:t>)</a:t>
            </a:r>
            <a:br>
              <a:rPr lang="en-US" sz="3200" b="1" i="1" dirty="0"/>
            </a:br>
            <a:r>
              <a:rPr lang="en-US" sz="3200" dirty="0"/>
              <a:t>Created all. cf. Acts 17:26</a:t>
            </a:r>
          </a:p>
          <a:p>
            <a:pPr marL="850392" lvl="1" indent="-457200">
              <a:lnSpc>
                <a:spcPct val="90000"/>
              </a:lnSpc>
            </a:pPr>
            <a:r>
              <a:rPr lang="en-US" sz="3200" dirty="0"/>
              <a:t>Father of His children, both Jew (in Christ) and Gentile (in Christ). Galatians 3:26-27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 His transcendence and omnipresence. </a:t>
            </a:r>
            <a:r>
              <a:rPr lang="en-US" sz="3200" i="1" dirty="0"/>
              <a:t>“</a:t>
            </a:r>
            <a:r>
              <a:rPr lang="en-US" sz="3200" b="1" i="1" dirty="0"/>
              <a:t>above all</a:t>
            </a:r>
            <a:r>
              <a:rPr lang="en-US" sz="3200" i="1" dirty="0"/>
              <a:t>”</a:t>
            </a:r>
            <a:r>
              <a:rPr lang="en-US" sz="3200" b="1" i="1" dirty="0"/>
              <a:t> </a:t>
            </a:r>
            <a:br>
              <a:rPr lang="en-US" sz="3200" b="1" i="1" dirty="0"/>
            </a:br>
            <a:r>
              <a:rPr lang="en-US" sz="3200" dirty="0"/>
              <a:t>(1 Corinthians 15:24-25), and through all (and </a:t>
            </a:r>
            <a:r>
              <a:rPr lang="en-US" sz="3200" i="1" dirty="0"/>
              <a:t>“</a:t>
            </a:r>
            <a:r>
              <a:rPr lang="en-US" sz="3200" b="1" i="1" dirty="0"/>
              <a:t>in you all</a:t>
            </a:r>
            <a:r>
              <a:rPr lang="en-US" sz="3200" i="1" dirty="0"/>
              <a:t>”</a:t>
            </a:r>
            <a:r>
              <a:rPr lang="en-US" sz="3200" b="1" i="1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62146" y="388947"/>
            <a:ext cx="8458200" cy="754053"/>
          </a:xfrm>
          <a:noFill/>
        </p:spPr>
        <p:txBody>
          <a:bodyPr>
            <a:spAutoFit/>
          </a:bodyPr>
          <a:lstStyle/>
          <a:p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The Platform Of Unity. Ephesians 4:4-6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One God </a:t>
            </a:r>
            <a:r>
              <a:rPr lang="en-US" sz="3600" dirty="0"/>
              <a:t>… Unity In Worship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One Lord </a:t>
            </a:r>
            <a:r>
              <a:rPr lang="en-US" sz="3600" dirty="0"/>
              <a:t>… Unity In Authority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One Spirit </a:t>
            </a:r>
            <a:r>
              <a:rPr lang="en-US" sz="3600" dirty="0"/>
              <a:t>… Unity In Revelation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One Faith </a:t>
            </a:r>
            <a:r>
              <a:rPr lang="en-US" sz="3600" dirty="0"/>
              <a:t>… Unity In Message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One Baptism </a:t>
            </a:r>
            <a:r>
              <a:rPr lang="en-US" sz="3600" dirty="0"/>
              <a:t>… Unity In Practice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One Body </a:t>
            </a:r>
            <a:r>
              <a:rPr lang="en-US" sz="3600" dirty="0"/>
              <a:t>… Unity In Organization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One Hope </a:t>
            </a:r>
            <a:r>
              <a:rPr lang="en-US" sz="3600" dirty="0"/>
              <a:t>… Unity In Desire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474671"/>
            <a:ext cx="7704667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Beauty of Unity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38346" y="1400175"/>
            <a:ext cx="8315325" cy="4278094"/>
          </a:xfrm>
        </p:spPr>
        <p:txBody>
          <a:bodyPr>
            <a:spAutoFit/>
          </a:bodyPr>
          <a:lstStyle/>
          <a:p>
            <a:r>
              <a:rPr lang="en-US" sz="3600" dirty="0"/>
              <a:t>The Persons of the Godhead.</a:t>
            </a:r>
            <a:br>
              <a:rPr lang="en-US" sz="3600" dirty="0"/>
            </a:br>
            <a:r>
              <a:rPr lang="en-US" sz="3600" dirty="0"/>
              <a:t>cf. Deuteronomy 6:4; John 10:30</a:t>
            </a:r>
          </a:p>
          <a:p>
            <a:r>
              <a:rPr lang="en-US" sz="3600" dirty="0"/>
              <a:t>The majestic universe. Jeremiah 31:35-36</a:t>
            </a:r>
          </a:p>
          <a:p>
            <a:r>
              <a:rPr lang="en-US" sz="3600" dirty="0"/>
              <a:t>The Old and New Testaments.</a:t>
            </a:r>
          </a:p>
          <a:p>
            <a:r>
              <a:rPr lang="en-US" sz="3600" dirty="0"/>
              <a:t>Unity is </a:t>
            </a:r>
            <a:r>
              <a:rPr lang="en-US" sz="3600" i="1" dirty="0"/>
              <a:t>“good” </a:t>
            </a:r>
            <a:r>
              <a:rPr lang="en-US" sz="3600" dirty="0"/>
              <a:t>and </a:t>
            </a:r>
            <a:r>
              <a:rPr lang="en-US" sz="3600" i="1" dirty="0"/>
              <a:t>“pleasant.” </a:t>
            </a:r>
            <a:r>
              <a:rPr lang="en-US" sz="3600" dirty="0"/>
              <a:t>Psalms 133:1</a:t>
            </a:r>
          </a:p>
          <a:p>
            <a:r>
              <a:rPr lang="en-US" sz="3600" dirty="0"/>
              <a:t>“Oneness” is the antidote against becoming unbelievers. John 17:20-21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EAE0D9-BD68-46B2-A394-28AF66A536B0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303223"/>
            <a:ext cx="7704667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Ugliness of Division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03396" y="1057275"/>
            <a:ext cx="8769350" cy="5488682"/>
          </a:xfrm>
        </p:spPr>
        <p:txBody>
          <a:bodyPr wrap="square">
            <a:spAutoFit/>
          </a:bodyPr>
          <a:lstStyle/>
          <a:p>
            <a:r>
              <a:rPr lang="en-US" sz="3600" dirty="0"/>
              <a:t>Jerusalem was troubled with Judaizers.</a:t>
            </a:r>
            <a:br>
              <a:rPr lang="en-US" sz="3600" dirty="0"/>
            </a:br>
            <a:r>
              <a:rPr lang="en-US" sz="3600" dirty="0"/>
              <a:t>Acts 11:2; 15:1ff</a:t>
            </a:r>
          </a:p>
          <a:p>
            <a:r>
              <a:rPr lang="en-US" sz="3600" dirty="0"/>
              <a:t>Corinth. 1 Corinth 1:10ff</a:t>
            </a:r>
          </a:p>
          <a:p>
            <a:r>
              <a:rPr lang="en-US" sz="3600" dirty="0"/>
              <a:t>Philippi had Euodia and Syntyche.</a:t>
            </a:r>
            <a:br>
              <a:rPr lang="en-US" sz="3600" dirty="0"/>
            </a:br>
            <a:r>
              <a:rPr lang="en-US" sz="3600" dirty="0"/>
              <a:t>Philippians 4:2-3</a:t>
            </a:r>
          </a:p>
          <a:p>
            <a:r>
              <a:rPr lang="en-US" sz="3600" dirty="0"/>
              <a:t>Ephesus had:</a:t>
            </a:r>
          </a:p>
          <a:p>
            <a:pPr lvl="1"/>
            <a:r>
              <a:rPr lang="en-US" sz="3600" dirty="0"/>
              <a:t>1 Timothy 1:19-20 – Hymenaeus and Alexander. </a:t>
            </a:r>
          </a:p>
          <a:p>
            <a:pPr lvl="1"/>
            <a:r>
              <a:rPr lang="en-US" sz="3600" dirty="0"/>
              <a:t>2 Timothy 2:17-18 – Hymenaeus and Philetus.</a:t>
            </a:r>
          </a:p>
          <a:p>
            <a:r>
              <a:rPr lang="en-US" sz="3600" dirty="0"/>
              <a:t>Letter to Gaius mentions Diotrephes. 3 John 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EAE0D9-BD68-46B2-A394-28AF66A536B0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38027" y="781050"/>
            <a:ext cx="8705850" cy="3046988"/>
          </a:xfrm>
        </p:spPr>
        <p:txBody>
          <a:bodyPr>
            <a:spAutoFit/>
          </a:bodyPr>
          <a:lstStyle/>
          <a:p>
            <a:pPr marL="109728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Ephesians 4:1-6</a:t>
            </a:r>
            <a:r>
              <a:rPr lang="en-US" sz="3200" dirty="0">
                <a:solidFill>
                  <a:srgbClr val="FF0000"/>
                </a:solidFill>
              </a:rPr>
              <a:t>, </a:t>
            </a:r>
            <a:r>
              <a:rPr lang="en-US" sz="3200" i="1" dirty="0">
                <a:solidFill>
                  <a:srgbClr val="FF0000"/>
                </a:solidFill>
              </a:rPr>
              <a:t>“</a:t>
            </a:r>
            <a:r>
              <a:rPr lang="en-US" sz="3200" b="1" i="1" dirty="0">
                <a:solidFill>
                  <a:srgbClr val="FF0000"/>
                </a:solidFill>
              </a:rPr>
              <a:t>I therefore, the prisoner in the Lord, beseech you to </a:t>
            </a:r>
            <a:r>
              <a:rPr lang="en-US" sz="3200" b="1" i="1" u="sng" dirty="0">
                <a:solidFill>
                  <a:srgbClr val="FF0000"/>
                </a:solidFill>
              </a:rPr>
              <a:t>walk worthily</a:t>
            </a:r>
            <a:r>
              <a:rPr lang="en-US" sz="3200" b="1" i="1" dirty="0">
                <a:solidFill>
                  <a:srgbClr val="FF0000"/>
                </a:solidFill>
              </a:rPr>
              <a:t> of the calling wherewith ye were called, with all </a:t>
            </a:r>
            <a:r>
              <a:rPr lang="en-US" sz="3200" b="1" i="1" u="sng" dirty="0">
                <a:solidFill>
                  <a:srgbClr val="FF0000"/>
                </a:solidFill>
              </a:rPr>
              <a:t>lowliness</a:t>
            </a:r>
            <a:r>
              <a:rPr lang="en-US" sz="3200" b="1" i="1" dirty="0">
                <a:solidFill>
                  <a:srgbClr val="FF0000"/>
                </a:solidFill>
              </a:rPr>
              <a:t> and </a:t>
            </a:r>
            <a:r>
              <a:rPr lang="en-US" sz="3200" b="1" i="1" u="sng" dirty="0">
                <a:solidFill>
                  <a:srgbClr val="FF0000"/>
                </a:solidFill>
              </a:rPr>
              <a:t>meekness</a:t>
            </a:r>
            <a:r>
              <a:rPr lang="en-US" sz="3200" b="1" i="1" dirty="0">
                <a:solidFill>
                  <a:srgbClr val="FF0000"/>
                </a:solidFill>
              </a:rPr>
              <a:t>, with </a:t>
            </a:r>
            <a:r>
              <a:rPr lang="en-US" sz="3200" b="1" i="1" u="sng" dirty="0">
                <a:solidFill>
                  <a:srgbClr val="FF0000"/>
                </a:solidFill>
              </a:rPr>
              <a:t>longsuffering</a:t>
            </a:r>
            <a:r>
              <a:rPr lang="en-US" sz="3200" b="1" i="1" dirty="0">
                <a:solidFill>
                  <a:srgbClr val="FF0000"/>
                </a:solidFill>
              </a:rPr>
              <a:t>, </a:t>
            </a:r>
            <a:r>
              <a:rPr lang="en-US" sz="3200" b="1" i="1" u="sng" dirty="0">
                <a:solidFill>
                  <a:srgbClr val="FF0000"/>
                </a:solidFill>
              </a:rPr>
              <a:t>forbearing one another in love</a:t>
            </a:r>
            <a:r>
              <a:rPr lang="en-US" sz="3200" b="1" i="1" dirty="0">
                <a:solidFill>
                  <a:srgbClr val="FF0000"/>
                </a:solidFill>
              </a:rPr>
              <a:t>; </a:t>
            </a:r>
            <a:r>
              <a:rPr lang="en-US" sz="3200" b="1" i="1" u="sng" dirty="0">
                <a:solidFill>
                  <a:srgbClr val="FF0000"/>
                </a:solidFill>
                <a:highlight>
                  <a:srgbClr val="FFFF00"/>
                </a:highlight>
              </a:rPr>
              <a:t>giving diligence to keep the unity of the Spirit in the bond of peace</a:t>
            </a:r>
            <a:r>
              <a:rPr lang="en-US" sz="3200" i="1" dirty="0">
                <a:solidFill>
                  <a:srgbClr val="FF0000"/>
                </a:solidFill>
                <a:highlight>
                  <a:srgbClr val="FFFF00"/>
                </a:highlight>
              </a:rPr>
              <a:t>.</a:t>
            </a:r>
            <a:r>
              <a:rPr lang="en-US" sz="3200" i="1" dirty="0">
                <a:solidFill>
                  <a:srgbClr val="FF0000"/>
                </a:solidFill>
              </a:rPr>
              <a:t>”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EAE0D9-BD68-46B2-A394-28AF66A536B0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705438" y="762000"/>
            <a:ext cx="7772400" cy="4816703"/>
          </a:xfrm>
        </p:spPr>
        <p:txBody>
          <a:bodyPr>
            <a:spAutoFit/>
          </a:bodyPr>
          <a:lstStyle/>
          <a:p>
            <a:r>
              <a:rPr lang="en-US" sz="3600" dirty="0"/>
              <a:t>It is clear to see that this chorus of qualities, if engaged by the people of God, will create an atmosphere wherein the redemptive plan of Christ can operate smoothly.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Growth is the result!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Surely every genuine Christian desires to see this state prevail in the body of Christ.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EAE0D9-BD68-46B2-A394-28AF66A536B0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28600" y="1676400"/>
            <a:ext cx="8705850" cy="2800767"/>
          </a:xfrm>
        </p:spPr>
        <p:txBody>
          <a:bodyPr>
            <a:spAutoFit/>
          </a:bodyPr>
          <a:lstStyle/>
          <a:p>
            <a:pPr marL="109728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Ephesians 4:1-6</a:t>
            </a:r>
            <a:r>
              <a:rPr lang="en-US" sz="3200" dirty="0">
                <a:solidFill>
                  <a:srgbClr val="FF0000"/>
                </a:solidFill>
              </a:rPr>
              <a:t>, </a:t>
            </a:r>
            <a:r>
              <a:rPr lang="en-US" sz="3200" i="1" dirty="0">
                <a:solidFill>
                  <a:srgbClr val="FF0000"/>
                </a:solidFill>
              </a:rPr>
              <a:t>“</a:t>
            </a:r>
            <a:r>
              <a:rPr lang="en-US" sz="3200" b="1" i="1" dirty="0">
                <a:solidFill>
                  <a:srgbClr val="FF0000"/>
                </a:solidFill>
              </a:rPr>
              <a:t>(There is) </a:t>
            </a:r>
            <a:r>
              <a:rPr lang="en-US" sz="3600" b="1" i="1" dirty="0">
                <a:solidFill>
                  <a:srgbClr val="0070C0"/>
                </a:solidFill>
                <a:highlight>
                  <a:srgbClr val="FFFF00"/>
                </a:highlight>
              </a:rPr>
              <a:t>one body</a:t>
            </a:r>
            <a:r>
              <a:rPr lang="en-US" sz="3200" b="1" i="1" dirty="0">
                <a:solidFill>
                  <a:srgbClr val="0070C0"/>
                </a:solidFill>
              </a:rPr>
              <a:t>, and </a:t>
            </a:r>
            <a:r>
              <a:rPr lang="en-US" sz="3600" b="1" i="1" dirty="0">
                <a:solidFill>
                  <a:srgbClr val="0070C0"/>
                </a:solidFill>
                <a:highlight>
                  <a:srgbClr val="FFFF00"/>
                </a:highlight>
              </a:rPr>
              <a:t>one</a:t>
            </a:r>
            <a:r>
              <a:rPr lang="en-US" sz="3600" b="1" i="1" dirty="0">
                <a:solidFill>
                  <a:srgbClr val="0070C0"/>
                </a:solidFill>
              </a:rPr>
              <a:t> </a:t>
            </a:r>
            <a:r>
              <a:rPr lang="en-US" sz="3600" b="1" i="1" dirty="0">
                <a:solidFill>
                  <a:srgbClr val="0070C0"/>
                </a:solidFill>
                <a:highlight>
                  <a:srgbClr val="FFFF00"/>
                </a:highlight>
              </a:rPr>
              <a:t>Spirit</a:t>
            </a:r>
            <a:r>
              <a:rPr lang="en-US" sz="3200" b="1" i="1" dirty="0">
                <a:solidFill>
                  <a:srgbClr val="0070C0"/>
                </a:solidFill>
              </a:rPr>
              <a:t>, even as also ye were called in </a:t>
            </a:r>
            <a:r>
              <a:rPr lang="en-US" sz="3600" b="1" i="1" dirty="0">
                <a:solidFill>
                  <a:srgbClr val="0070C0"/>
                </a:solidFill>
                <a:highlight>
                  <a:srgbClr val="FFFF00"/>
                </a:highlight>
              </a:rPr>
              <a:t>one hope</a:t>
            </a:r>
            <a:r>
              <a:rPr lang="en-US" sz="36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>
                <a:solidFill>
                  <a:srgbClr val="0070C0"/>
                </a:solidFill>
              </a:rPr>
              <a:t>of your calling; </a:t>
            </a:r>
            <a:r>
              <a:rPr lang="en-US" sz="3600" b="1" i="1" dirty="0">
                <a:solidFill>
                  <a:srgbClr val="0070C0"/>
                </a:solidFill>
                <a:highlight>
                  <a:srgbClr val="FFFF00"/>
                </a:highlight>
              </a:rPr>
              <a:t>one Lord</a:t>
            </a:r>
            <a:r>
              <a:rPr lang="en-US" sz="3600" b="1" i="1" dirty="0">
                <a:solidFill>
                  <a:srgbClr val="0070C0"/>
                </a:solidFill>
              </a:rPr>
              <a:t>, </a:t>
            </a:r>
            <a:r>
              <a:rPr lang="en-US" sz="3600" b="1" i="1" dirty="0">
                <a:solidFill>
                  <a:srgbClr val="0070C0"/>
                </a:solidFill>
                <a:highlight>
                  <a:srgbClr val="FFFF00"/>
                </a:highlight>
              </a:rPr>
              <a:t>one faith</a:t>
            </a:r>
            <a:r>
              <a:rPr lang="en-US" sz="3600" b="1" i="1" dirty="0">
                <a:solidFill>
                  <a:srgbClr val="0070C0"/>
                </a:solidFill>
              </a:rPr>
              <a:t>, </a:t>
            </a:r>
            <a:r>
              <a:rPr lang="en-US" sz="3600" b="1" i="1" dirty="0">
                <a:solidFill>
                  <a:srgbClr val="0070C0"/>
                </a:solidFill>
                <a:highlight>
                  <a:srgbClr val="FFFF00"/>
                </a:highlight>
              </a:rPr>
              <a:t>one baptism</a:t>
            </a:r>
            <a:r>
              <a:rPr lang="en-US" sz="3600" b="1" i="1" dirty="0">
                <a:solidFill>
                  <a:srgbClr val="0070C0"/>
                </a:solidFill>
              </a:rPr>
              <a:t>, </a:t>
            </a:r>
            <a:r>
              <a:rPr lang="en-US" sz="3600" b="1" i="1" dirty="0">
                <a:solidFill>
                  <a:srgbClr val="0070C0"/>
                </a:solidFill>
                <a:highlight>
                  <a:srgbClr val="FFFF00"/>
                </a:highlight>
              </a:rPr>
              <a:t>one God</a:t>
            </a:r>
            <a:r>
              <a:rPr lang="en-US" sz="36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>
                <a:solidFill>
                  <a:srgbClr val="0070C0"/>
                </a:solidFill>
              </a:rPr>
              <a:t>and Father of all, who is over all, and through all, and in all</a:t>
            </a:r>
            <a:r>
              <a:rPr lang="en-US" sz="3200" i="1" dirty="0">
                <a:solidFill>
                  <a:srgbClr val="0070C0"/>
                </a:solidFill>
              </a:rPr>
              <a:t>.</a:t>
            </a:r>
            <a:r>
              <a:rPr lang="en-US" sz="3200" i="1" dirty="0">
                <a:solidFill>
                  <a:srgbClr val="FF0000"/>
                </a:solidFill>
              </a:rPr>
              <a:t>”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EAE0D9-BD68-46B2-A394-28AF66A536B0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0911B61B-B0DB-8944-FCCD-A3359515B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725" y="550872"/>
            <a:ext cx="846455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Platform Of Unity. Ephesians 4:4-6</a:t>
            </a:r>
          </a:p>
        </p:txBody>
      </p:sp>
    </p:spTree>
    <p:extLst>
      <p:ext uri="{BB962C8B-B14F-4D97-AF65-F5344CB8AC3E}">
        <p14:creationId xmlns:p14="http://schemas.microsoft.com/office/powerpoint/2010/main" val="124182441"/>
      </p:ext>
    </p:extLst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550872"/>
            <a:ext cx="8540750" cy="754053"/>
          </a:xfrm>
          <a:noFill/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The Platform Of Unity. Ephesians 4:4-6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295400"/>
            <a:ext cx="8686800" cy="5390194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>
                <a:solidFill>
                  <a:srgbClr val="FF0000"/>
                </a:solidFill>
              </a:rPr>
              <a:t>ONE BODY …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The body of Christ, the church. Ephesians 1:22-23; </a:t>
            </a:r>
            <a:br>
              <a:rPr lang="en-US" sz="3200" dirty="0"/>
            </a:br>
            <a:r>
              <a:rPr lang="en-US" sz="3200" dirty="0"/>
              <a:t>1 Corinthians 12:12-13; Matthew 16:18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Paul speaks here of the church in the “universal” sense.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The “body” of saved believers throughout the world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Of which Christ is the </a:t>
            </a:r>
            <a:r>
              <a:rPr lang="en-US" sz="3200" i="1" dirty="0"/>
              <a:t>“head,” </a:t>
            </a:r>
            <a:r>
              <a:rPr lang="en-US" sz="3200" dirty="0"/>
              <a:t>and </a:t>
            </a:r>
            <a:r>
              <a:rPr lang="en-US" sz="3200" i="1" dirty="0"/>
              <a:t>“savior of the body.”</a:t>
            </a:r>
            <a:br>
              <a:rPr lang="en-US" sz="3200" i="1" dirty="0"/>
            </a:br>
            <a:r>
              <a:rPr lang="en-US" sz="3200" dirty="0"/>
              <a:t>Ephesians 5:23; Colossians 1:18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While there may be many “local” churches (congregations), there is only ONE “universal” church, with ONE “head” – Jesus Christ!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656735" y="294589"/>
            <a:ext cx="78486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u="sng" dirty="0">
                <a:solidFill>
                  <a:srgbClr val="000000"/>
                </a:solidFill>
                <a:latin typeface="Arial"/>
              </a:rPr>
              <a:t>Matthew 16:18</a:t>
            </a:r>
          </a:p>
          <a:p>
            <a:pPr eaLnBrk="1" hangingPunct="1"/>
            <a:endParaRPr lang="en-US" sz="3200" b="1" u="sng" dirty="0">
              <a:solidFill>
                <a:srgbClr val="000000"/>
              </a:solidFill>
              <a:latin typeface="Arial"/>
            </a:endParaRPr>
          </a:p>
          <a:p>
            <a:pPr eaLnBrk="1" hangingPunct="1"/>
            <a:r>
              <a:rPr lang="en-US" sz="3200" i="1" dirty="0">
                <a:solidFill>
                  <a:srgbClr val="000000"/>
                </a:solidFill>
                <a:latin typeface="Arial"/>
              </a:rPr>
              <a:t>“And I also say to thee, that thou art Peter, and upon this rock I will build My </a:t>
            </a:r>
            <a:r>
              <a:rPr lang="en-US" sz="3200" b="1" i="1" u="sng" dirty="0">
                <a:solidFill>
                  <a:srgbClr val="FF0000"/>
                </a:solidFill>
                <a:highlight>
                  <a:srgbClr val="FFFF00"/>
                </a:highlight>
                <a:latin typeface="Arial"/>
              </a:rPr>
              <a:t>church</a:t>
            </a:r>
            <a:r>
              <a:rPr lang="en-US" sz="3200" b="1" i="1" dirty="0">
                <a:solidFill>
                  <a:srgbClr val="FF0000"/>
                </a:solidFill>
                <a:latin typeface="Arial"/>
              </a:rPr>
              <a:t>;</a:t>
            </a:r>
            <a:r>
              <a:rPr lang="en-US" sz="3200" i="1" dirty="0">
                <a:solidFill>
                  <a:srgbClr val="000000"/>
                </a:solidFill>
                <a:latin typeface="Arial"/>
              </a:rPr>
              <a:t> and the gates of Hades shall not prevail against </a:t>
            </a:r>
            <a:r>
              <a:rPr lang="en-US" sz="3200" b="1" i="1" u="sng" dirty="0">
                <a:solidFill>
                  <a:srgbClr val="FF0000"/>
                </a:solidFill>
                <a:highlight>
                  <a:srgbClr val="FFFF00"/>
                </a:highlight>
                <a:latin typeface="Arial"/>
              </a:rPr>
              <a:t>it</a:t>
            </a:r>
            <a:r>
              <a:rPr lang="en-US" sz="3200" b="1" i="1" dirty="0">
                <a:solidFill>
                  <a:srgbClr val="FF0000"/>
                </a:solidFill>
                <a:highlight>
                  <a:srgbClr val="FFFF00"/>
                </a:highlight>
                <a:latin typeface="Arial"/>
              </a:rPr>
              <a:t>.</a:t>
            </a:r>
            <a:r>
              <a:rPr lang="en-US" sz="3200" i="1" dirty="0">
                <a:solidFill>
                  <a:srgbClr val="000000"/>
                </a:solidFill>
                <a:latin typeface="Arial"/>
              </a:rPr>
              <a:t>”</a:t>
            </a:r>
          </a:p>
        </p:txBody>
      </p:sp>
      <p:sp>
        <p:nvSpPr>
          <p:cNvPr id="281612" name="AutoShape 12"/>
          <p:cNvSpPr>
            <a:spLocks noChangeArrowheads="1"/>
          </p:cNvSpPr>
          <p:nvPr/>
        </p:nvSpPr>
        <p:spPr bwMode="auto">
          <a:xfrm>
            <a:off x="2057400" y="3304881"/>
            <a:ext cx="485775" cy="1600200"/>
          </a:xfrm>
          <a:prstGeom prst="downArrow">
            <a:avLst>
              <a:gd name="adj1" fmla="val 50000"/>
              <a:gd name="adj2" fmla="val 8235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24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1614" name="Rectangle 14"/>
          <p:cNvSpPr>
            <a:spLocks noChangeArrowheads="1"/>
          </p:cNvSpPr>
          <p:nvPr/>
        </p:nvSpPr>
        <p:spPr bwMode="auto">
          <a:xfrm>
            <a:off x="774294" y="5270212"/>
            <a:ext cx="4318811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3200">
                <a:solidFill>
                  <a:srgbClr val="000000"/>
                </a:solidFill>
                <a:latin typeface="Arial"/>
              </a:rPr>
              <a:t>It = Singular in number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505200" y="2281347"/>
            <a:ext cx="5411788" cy="2160589"/>
            <a:chOff x="1559" y="1511"/>
            <a:chExt cx="3409" cy="1361"/>
          </a:xfrm>
        </p:grpSpPr>
        <p:sp>
          <p:nvSpPr>
            <p:cNvPr id="11272" name="AutoShape 6"/>
            <p:cNvSpPr>
              <a:spLocks noChangeArrowheads="1"/>
            </p:cNvSpPr>
            <p:nvPr/>
          </p:nvSpPr>
          <p:spPr bwMode="auto">
            <a:xfrm rot="1680742">
              <a:off x="3422" y="1511"/>
              <a:ext cx="231" cy="983"/>
            </a:xfrm>
            <a:prstGeom prst="downArrow">
              <a:avLst>
                <a:gd name="adj1" fmla="val 50000"/>
                <a:gd name="adj2" fmla="val 83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eaLnBrk="1" hangingPunct="1"/>
              <a:endParaRPr lang="en-US" sz="24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273" name="Rectangle 7"/>
            <p:cNvSpPr>
              <a:spLocks noChangeArrowheads="1"/>
            </p:cNvSpPr>
            <p:nvPr/>
          </p:nvSpPr>
          <p:spPr bwMode="auto">
            <a:xfrm>
              <a:off x="1559" y="2504"/>
              <a:ext cx="3409" cy="3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sz="3200" dirty="0">
                  <a:solidFill>
                    <a:srgbClr val="000000"/>
                  </a:solidFill>
                  <a:latin typeface="Arial"/>
                </a:rPr>
                <a:t>Church = Singular in number</a:t>
              </a:r>
            </a:p>
          </p:txBody>
        </p:sp>
      </p:grp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1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1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12" grpId="0" animBg="1"/>
      <p:bldP spid="2816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953000" y="152400"/>
            <a:ext cx="2209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000" u="sng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CHRIST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133600" y="0"/>
            <a:ext cx="9144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0">
                <a:latin typeface="Pegasus" pitchFamily="2" charset="0"/>
              </a:rPr>
              <a:t>{</a:t>
            </a:r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253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253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253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2253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pic>
      <p:sp>
        <p:nvSpPr>
          <p:cNvPr id="22540" name="Line 12"/>
          <p:cNvSpPr>
            <a:spLocks noChangeShapeType="1"/>
          </p:cNvSpPr>
          <p:nvPr/>
        </p:nvSpPr>
        <p:spPr bwMode="auto">
          <a:xfrm flipH="1">
            <a:off x="3429000" y="762000"/>
            <a:ext cx="25146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 flipH="1">
            <a:off x="4343400" y="762000"/>
            <a:ext cx="16002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H="1">
            <a:off x="5181600" y="762000"/>
            <a:ext cx="7620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5943600" y="762000"/>
            <a:ext cx="762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5943600" y="762000"/>
            <a:ext cx="11430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5943600" y="762000"/>
            <a:ext cx="19050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56796" dir="1593903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5943600" y="762000"/>
            <a:ext cx="27432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80322" dir="1106097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2971800" y="2438400"/>
            <a:ext cx="1219200" cy="387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800" dirty="0">
                <a:latin typeface="Pegasus" pitchFamily="2" charset="0"/>
              </a:rPr>
              <a:t>{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3962400" y="4343400"/>
            <a:ext cx="2209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Local Church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Acts 11:22ff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6705600" y="4343400"/>
            <a:ext cx="2362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Local Church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Revelation 2:1</a:t>
            </a:r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4343400" y="2743200"/>
            <a:ext cx="76200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 flipH="1">
            <a:off x="5105400" y="2743200"/>
            <a:ext cx="7620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H="1">
            <a:off x="5105400" y="2743200"/>
            <a:ext cx="91440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6934200" y="2743200"/>
            <a:ext cx="83820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 flipH="1">
            <a:off x="7772400" y="2743200"/>
            <a:ext cx="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 flipH="1">
            <a:off x="7772400" y="2743200"/>
            <a:ext cx="83820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0" y="3505200"/>
            <a:ext cx="34290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0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CHURCH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 </a:t>
            </a:r>
            <a:r>
              <a:rPr lang="en-US" sz="36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(Local)</a:t>
            </a:r>
            <a:r>
              <a:rPr lang="en-US" sz="3600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 </a:t>
            </a:r>
            <a:r>
              <a:rPr lang="en-US" sz="2800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(elders, deacons, saints)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Acts14:23; Philippians 1:1</a:t>
            </a:r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4267200" y="5410200"/>
            <a:ext cx="4419600" cy="978729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3200" b="1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Churches of Christ</a:t>
            </a:r>
            <a:r>
              <a:rPr lang="en-US" sz="3200" b="1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 </a:t>
            </a:r>
            <a:br>
              <a:rPr lang="en-US" sz="3200" b="1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</a:b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Romans 16:16</a:t>
            </a: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2819400" y="1066800"/>
            <a:ext cx="6096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u="sng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Baptized into -1 Corinthians. 12:12</a:t>
            </a:r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228600" y="542827"/>
            <a:ext cx="19812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0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CHURCH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 </a:t>
            </a:r>
            <a:r>
              <a:rPr lang="en-US" sz="36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(Universal)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Hebrews 12:23</a:t>
            </a: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5105400" y="3276600"/>
            <a:ext cx="2743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u="sng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Join -Acts 9:18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3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4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1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8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2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2" dur="500"/>
                                        <p:tgtEl>
                                          <p:spTgt spid="2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40" grpId="0" animBg="1"/>
      <p:bldP spid="22541" grpId="0" animBg="1"/>
      <p:bldP spid="22542" grpId="0" animBg="1"/>
      <p:bldP spid="22543" grpId="0" animBg="1"/>
      <p:bldP spid="22544" grpId="0" animBg="1"/>
      <p:bldP spid="22545" grpId="0" animBg="1"/>
      <p:bldP spid="22546" grpId="0" animBg="1"/>
      <p:bldP spid="22547" grpId="0"/>
      <p:bldP spid="22548" grpId="0"/>
      <p:bldP spid="22549" grpId="0"/>
      <p:bldP spid="22551" grpId="0" animBg="1"/>
      <p:bldP spid="22552" grpId="0" animBg="1"/>
      <p:bldP spid="22553" grpId="0" animBg="1"/>
      <p:bldP spid="22554" grpId="0" animBg="1"/>
      <p:bldP spid="22555" grpId="0" animBg="1"/>
      <p:bldP spid="22556" grpId="0" animBg="1"/>
      <p:bldP spid="22557" grpId="0"/>
      <p:bldP spid="22558" grpId="0" animBg="1"/>
      <p:bldP spid="22559" grpId="0"/>
      <p:bldP spid="22560" grpId="0"/>
      <p:bldP spid="3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1_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3399</TotalTime>
  <Words>1249</Words>
  <Application>Microsoft Office PowerPoint</Application>
  <PresentationFormat>On-screen Show (4:3)</PresentationFormat>
  <Paragraphs>150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2" baseType="lpstr">
      <vt:lpstr>Arial</vt:lpstr>
      <vt:lpstr>Arial Black</vt:lpstr>
      <vt:lpstr>Arial Narrow</vt:lpstr>
      <vt:lpstr>Calibri</vt:lpstr>
      <vt:lpstr>Franklin Gothic Book</vt:lpstr>
      <vt:lpstr>Franklin Gothic Medium</vt:lpstr>
      <vt:lpstr>Franklin Gothic Medium Cond</vt:lpstr>
      <vt:lpstr>Pegasus</vt:lpstr>
      <vt:lpstr>Perpetua</vt:lpstr>
      <vt:lpstr>Wingdings</vt:lpstr>
      <vt:lpstr>Wingdings 2</vt:lpstr>
      <vt:lpstr>Theme10</vt:lpstr>
      <vt:lpstr>1_Theme10</vt:lpstr>
      <vt:lpstr>Unity (Part 2)</vt:lpstr>
      <vt:lpstr>The Beauty of Unity</vt:lpstr>
      <vt:lpstr>Ugliness of Division</vt:lpstr>
      <vt:lpstr>PowerPoint Presentation</vt:lpstr>
      <vt:lpstr>PowerPoint Presentation</vt:lpstr>
      <vt:lpstr>The Platform Of Unity. Ephesians 4:4-6</vt:lpstr>
      <vt:lpstr>The Platform Of Unity. Ephesians 4:4-6</vt:lpstr>
      <vt:lpstr>PowerPoint Presentation</vt:lpstr>
      <vt:lpstr>PowerPoint Presentation</vt:lpstr>
      <vt:lpstr>The Platform Of Unity. Ephesians 4:4-6</vt:lpstr>
      <vt:lpstr>The Platform Of Unity. Ephesians 4:4-6</vt:lpstr>
      <vt:lpstr>What Is Our Hope? </vt:lpstr>
      <vt:lpstr>The Platform Of Unity. Ephesians 4:4-6</vt:lpstr>
      <vt:lpstr>The Platform Of Unity. Ephesians 4:4-6</vt:lpstr>
      <vt:lpstr>The Platform Of Unity. Ephesians 4:4-6</vt:lpstr>
      <vt:lpstr>PowerPoint Presentation</vt:lpstr>
      <vt:lpstr>PowerPoint Presentation</vt:lpstr>
      <vt:lpstr>The Platform Of Unity. Ephesians 4:4-6</vt:lpstr>
      <vt:lpstr>The Platform Of Unity. Ephesians 4:4-6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Unity (Part 2) (2)</dc:title>
  <dc:creator>Micky Galloway</dc:creator>
  <cp:lastModifiedBy>Richard Lidh</cp:lastModifiedBy>
  <cp:revision>54</cp:revision>
  <cp:lastPrinted>2022-07-17T02:15:40Z</cp:lastPrinted>
  <dcterms:created xsi:type="dcterms:W3CDTF">2019-07-14T01:01:46Z</dcterms:created>
  <dcterms:modified xsi:type="dcterms:W3CDTF">2022-07-17T02:15:56Z</dcterms:modified>
</cp:coreProperties>
</file>